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65" r:id="rId4"/>
    <p:sldId id="267" r:id="rId5"/>
    <p:sldId id="270" r:id="rId6"/>
    <p:sldId id="272" r:id="rId7"/>
    <p:sldId id="273" r:id="rId8"/>
    <p:sldId id="274" r:id="rId9"/>
    <p:sldId id="286" r:id="rId10"/>
    <p:sldId id="257" r:id="rId11"/>
    <p:sldId id="258" r:id="rId12"/>
    <p:sldId id="259" r:id="rId13"/>
    <p:sldId id="277" r:id="rId14"/>
    <p:sldId id="276" r:id="rId15"/>
    <p:sldId id="260" r:id="rId16"/>
    <p:sldId id="282" r:id="rId17"/>
    <p:sldId id="261" r:id="rId18"/>
    <p:sldId id="278" r:id="rId19"/>
    <p:sldId id="285" r:id="rId20"/>
    <p:sldId id="279" r:id="rId21"/>
    <p:sldId id="280" r:id="rId22"/>
    <p:sldId id="262" r:id="rId23"/>
    <p:sldId id="26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54C78-E91B-43DD-B235-D44C129E6DC9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1AF2C-0D62-4063-9A7E-4FC16E052E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9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D052-B99A-BBE8-B564-3D81F4203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73B02-3706-78D5-5BFD-EC5151DAF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9FF2-034F-038D-013E-61A5A7C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88CF-EAFD-4D55-B363-40AD283AFE06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9BAF-F8B6-C72C-7681-E30CC7D1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46694-B2C7-2381-B676-0C97A89D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5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ADFF-28FF-59A7-A250-7F071C1F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57BE8-D014-B35C-7819-B9F961C1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6699-D15D-0990-11E3-8BAEC00A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75D7-F806-4F9C-BC1E-15ACD7E9B839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FBE3-F8F7-C95C-0DF2-CEA3B548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5EDB4-AC55-9DC1-B940-6180468C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39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02D83-BF4A-4612-EF2B-1E06867FF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5C12A-2617-38EF-910A-264A3D737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D4A3-A3D4-C6D3-86D1-98D84474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7BB-A650-4B0C-AD43-5D63C378D3D3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781BA-7F44-03CE-C6AB-AEAA09A1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B1F9-87F9-3B93-69CA-41B0814D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6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6FCB-A17F-C905-7AD6-5D95C12D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6610-373B-B81D-664F-C0FFB751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097AD-E912-3E26-BCC6-0CE6FA8E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0494-65E1-4437-BEAA-0CDE58256F51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33DB-75BF-70B7-3438-81E05320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6A78-E138-3808-DD83-12AAA707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4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E8A-AD2B-CF9C-B6C0-2957243C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7C9A4-EDDC-5D71-08DC-FED7CF61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D596F-6A22-9446-E0D0-022415E3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998A-C534-4E09-A5FA-DACE38ABDCAC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0260B-E4C3-A490-C4AD-EC0F36A3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FD48-5507-78BD-555D-E4A23FAC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0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A048-107F-20D1-BA5B-03970F36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AD9FB-8567-2EB0-EB95-806779674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EE088-4D04-71D6-85B6-D1A40FDD8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5E60-B11B-CCE5-100E-57ADE1A9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DFA8-CDCE-44D7-88B1-2790156D4E97}" type="datetime1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04ED-40EC-8C0C-00C0-A423BB27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7BBB0-7341-97DB-56AA-115905C5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6FEC-2469-E4E2-600B-E54156E7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4A9FA-0C8B-1CC6-8068-B54D5D125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01D44-22DF-3ADE-02A0-73125DEBE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86478-7AD4-2B59-61A8-40714268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57229-1B33-350F-E80F-344A62418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7AD65-BF0D-0F00-EBBA-46E2F658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564D-8541-45FF-9E5F-4756FF01F4A2}" type="datetime1">
              <a:rPr lang="en-GB" smtClean="0"/>
              <a:t>17/09/2025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C227E-E1DD-8B8B-1F8A-832EC748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664CF-FE32-C652-9BE4-7069763E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6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D1CC-3135-7614-4201-1EB1FA9E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AC6F-6EBF-4FB9-2FA8-6EF7DC6D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76A7-37F1-4951-9E3B-6964D8FF2869}" type="datetime1">
              <a:rPr lang="en-GB" smtClean="0"/>
              <a:t>17/09/2025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F4C82-72F2-0DEE-BAEE-109BAD62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2F953-AAF7-9EF6-BB1F-F3170A2F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05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3A45B-F9DE-E537-E646-0BDC44AF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5467-E429-462A-95FC-F19426D53F3A}" type="datetime1">
              <a:rPr lang="en-GB" smtClean="0"/>
              <a:t>17/09/2025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08237-4E86-CD30-1965-28F7E911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97370-2844-9549-5FEF-37C2A14D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73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B27E-2787-4E70-3628-F75C38F3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5CD42-B1DE-C16A-7DF9-D8530B08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3AFCE-0F04-2963-137A-3F96678D2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9369-E9EC-273E-B924-5DC1397F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FA51-FEAC-4A20-9A2C-8374000E619C}" type="datetime1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83ABA-24AB-D026-A4BD-E1FBCCD3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DA30F-9D52-59DA-952C-9B8B0F4F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7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5D7A-2140-979D-3D56-8F900407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31BE0-5D78-5DB2-8B30-7CBE8940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8B0A5-52B1-B13E-03F1-D575AE73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4D846-FE81-0FC2-AE2E-0D64EF3A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9741-77D7-4490-A730-4F795E9AC633}" type="datetime1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5FAC6-3F0B-3E56-AA88-26D7E87E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D8A04-0D14-C2ED-5457-FE9B0A0B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DD038-BD64-D619-CF18-A0B6C603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36CA9-5325-34F4-1F68-14C4B501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1840D-562A-8510-0A68-4ED14980A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6FADE-3B3B-4CE7-998F-E3A1B6FBA3D5}" type="datetime1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833D-77ED-88B3-B1F4-9FD35D6AC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8DCB-4407-14FB-3D2B-775C58DD8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CED7F1-5EBC-457B-A2BE-FE8C242D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595614"/>
            <a:ext cx="6850488" cy="913975"/>
          </a:xfrm>
        </p:spPr>
        <p:txBody>
          <a:bodyPr anchor="ctr">
            <a:normAutofit/>
          </a:bodyPr>
          <a:lstStyle/>
          <a:p>
            <a:pPr algn="l"/>
            <a:r>
              <a:rPr lang="fr-CH" sz="2700">
                <a:solidFill>
                  <a:srgbClr val="FFFFFF"/>
                </a:solidFill>
              </a:rPr>
              <a:t>Predictive maintenance using ML for printheads</a:t>
            </a:r>
            <a:endParaRPr lang="en-GB" sz="27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7373E-9FB0-2B72-FD8C-36A8E6F8B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8688" y="5586418"/>
            <a:ext cx="3627014" cy="934080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fr-CH" sz="500">
                <a:solidFill>
                  <a:srgbClr val="FFFFFF"/>
                </a:solidFill>
              </a:rPr>
              <a:t>Anthony Atallah</a:t>
            </a:r>
          </a:p>
          <a:p>
            <a:pPr algn="r"/>
            <a:r>
              <a:rPr lang="fr-CH" sz="500" u="sng">
                <a:solidFill>
                  <a:srgbClr val="FFFFFF"/>
                </a:solidFill>
              </a:rPr>
              <a:t>Profs encadrant: </a:t>
            </a:r>
          </a:p>
          <a:p>
            <a:pPr algn="r"/>
            <a:r>
              <a:rPr lang="fr-CH" sz="500">
                <a:solidFill>
                  <a:srgbClr val="FFFFFF"/>
                </a:solidFill>
              </a:rPr>
              <a:t>M.Wolf Beat</a:t>
            </a:r>
          </a:p>
          <a:p>
            <a:pPr algn="r"/>
            <a:r>
              <a:rPr lang="fr-CH" sz="500">
                <a:solidFill>
                  <a:srgbClr val="FFFFFF"/>
                </a:solidFill>
              </a:rPr>
              <a:t>M.Rodriguez Llorente Fernando</a:t>
            </a:r>
          </a:p>
          <a:p>
            <a:pPr algn="r"/>
            <a:r>
              <a:rPr lang="fr-CH" sz="500">
                <a:solidFill>
                  <a:srgbClr val="FFFFFF"/>
                </a:solidFill>
              </a:rPr>
              <a:t>M.</a:t>
            </a:r>
            <a:r>
              <a:rPr lang="it-IT" sz="500">
                <a:solidFill>
                  <a:srgbClr val="FFFFFF"/>
                </a:solidFill>
              </a:rPr>
              <a:t>Balestra Gioele</a:t>
            </a:r>
            <a:endParaRPr lang="en-GB" sz="500">
              <a:solidFill>
                <a:srgbClr val="FFFFFF"/>
              </a:solidFill>
            </a:endParaRPr>
          </a:p>
        </p:txBody>
      </p:sp>
      <p:pic>
        <p:nvPicPr>
          <p:cNvPr id="1028" name="Picture 4" descr="HES-SO - HES-SO Genève - Haute école">
            <a:extLst>
              <a:ext uri="{FF2B5EF4-FFF2-40B4-BE49-F238E27FC236}">
                <a16:creationId xmlns:a16="http://schemas.microsoft.com/office/drawing/2014/main" id="{F5E0A0C9-7AA1-BE21-3DA1-307A59AD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177" y="2017386"/>
            <a:ext cx="5082847" cy="138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our partner for research, innovation and education in digital printing -  HEIA-FR">
            <a:extLst>
              <a:ext uri="{FF2B5EF4-FFF2-40B4-BE49-F238E27FC236}">
                <a16:creationId xmlns:a16="http://schemas.microsoft.com/office/drawing/2014/main" id="{C851D528-E646-2378-DAEB-C5CA2892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4184" y="1872051"/>
            <a:ext cx="5081516" cy="1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EA82-46EE-B098-EB3E-AAD9ED67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2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EE988-CCCA-9CBC-884D-20A9551B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Contexte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739A946-697F-8EAD-A29F-DD65A46E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Leader dans </a:t>
            </a:r>
            <a:r>
              <a:rPr lang="en-US" dirty="0" err="1"/>
              <a:t>l'impression</a:t>
            </a:r>
            <a:r>
              <a:rPr lang="en-US" dirty="0"/>
              <a:t> jet </a:t>
            </a:r>
            <a:r>
              <a:rPr lang="en-US" dirty="0" err="1"/>
              <a:t>d'encre</a:t>
            </a:r>
            <a:r>
              <a:rPr lang="en-US" dirty="0"/>
              <a:t> et numérique </a:t>
            </a:r>
            <a:r>
              <a:rPr lang="en-US" dirty="0" err="1"/>
              <a:t>innovante</a:t>
            </a:r>
            <a:r>
              <a:rPr lang="en-US" dirty="0"/>
              <a:t> (2D, 3D, </a:t>
            </a:r>
            <a:r>
              <a:rPr lang="en-US" dirty="0" err="1"/>
              <a:t>biomédicale</a:t>
            </a:r>
            <a:r>
              <a:rPr lang="en-US" dirty="0"/>
              <a:t>, </a:t>
            </a:r>
            <a:r>
              <a:rPr lang="en-US" dirty="0" err="1"/>
              <a:t>électronique</a:t>
            </a:r>
            <a:r>
              <a:rPr lang="en-US" dirty="0"/>
              <a:t>).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Expertise sur </a:t>
            </a:r>
            <a:r>
              <a:rPr lang="en-US" dirty="0" err="1"/>
              <a:t>l'ensemble</a:t>
            </a:r>
            <a:r>
              <a:rPr lang="en-US" dirty="0"/>
              <a:t> de la </a:t>
            </a:r>
            <a:r>
              <a:rPr lang="en-US" dirty="0" err="1"/>
              <a:t>chaîne</a:t>
            </a:r>
            <a:r>
              <a:rPr lang="en-US" dirty="0"/>
              <a:t> : </a:t>
            </a:r>
            <a:r>
              <a:rPr lang="en-US" dirty="0" err="1"/>
              <a:t>encres</a:t>
            </a:r>
            <a:r>
              <a:rPr lang="en-US" dirty="0"/>
              <a:t>, </a:t>
            </a:r>
            <a:r>
              <a:rPr lang="en-US" dirty="0" err="1"/>
              <a:t>têtes</a:t>
            </a:r>
            <a:r>
              <a:rPr lang="en-US" dirty="0"/>
              <a:t> </a:t>
            </a:r>
            <a:r>
              <a:rPr lang="en-US" dirty="0" err="1"/>
              <a:t>d'impression</a:t>
            </a:r>
            <a:r>
              <a:rPr lang="en-US" dirty="0"/>
              <a:t>, </a:t>
            </a:r>
            <a:r>
              <a:rPr lang="en-US" dirty="0" err="1"/>
              <a:t>procédés</a:t>
            </a:r>
            <a:r>
              <a:rPr lang="en-US" dirty="0"/>
              <a:t>, </a:t>
            </a:r>
            <a:r>
              <a:rPr lang="en-US" dirty="0" err="1"/>
              <a:t>traitements</a:t>
            </a:r>
            <a:r>
              <a:rPr lang="en-US" dirty="0"/>
              <a:t> </a:t>
            </a:r>
            <a:r>
              <a:rPr lang="en-US" dirty="0" err="1"/>
              <a:t>pré</a:t>
            </a:r>
            <a:r>
              <a:rPr lang="en-US" dirty="0"/>
              <a:t>/post-impression.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2023 11 24 Iprint 027">
            <a:extLst>
              <a:ext uri="{FF2B5EF4-FFF2-40B4-BE49-F238E27FC236}">
                <a16:creationId xmlns:a16="http://schemas.microsoft.com/office/drawing/2014/main" id="{708E3B86-35B4-27F5-3D64-CC92B7CB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982946"/>
            <a:ext cx="5628018" cy="26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1CE9-ED8F-E5B7-B88F-0E396E97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 descr="Your partner for research, innovation and education in digital printing -  HEIA-FR">
            <a:extLst>
              <a:ext uri="{FF2B5EF4-FFF2-40B4-BE49-F238E27FC236}">
                <a16:creationId xmlns:a16="http://schemas.microsoft.com/office/drawing/2014/main" id="{1431A5B8-BA0D-E416-188F-BA171CE9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6" y="169198"/>
            <a:ext cx="3657607" cy="1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50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4EDC7-4F9E-9EA8-F964-73FC551C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fr-CH" sz="3600"/>
              <a:t>Problématique</a:t>
            </a:r>
            <a:endParaRPr lang="en-GB" sz="3600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ACD21A-5D66-5425-6BDE-83439C129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Les performances des têtes d'impression se dégradent avec le temps (défauts, usure, contamination).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La maintenance est complexe : elle dépend de l'état des buses, du type et de l'âge de l'encre.</a:t>
            </a:r>
            <a:b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Besoin d'une détection précoce et fiable des pannes</a:t>
            </a:r>
            <a:endParaRPr kumimoji="0" lang="en-US" altLang="en-US" sz="18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Inkjet Printheads | KYOCERA">
            <a:extLst>
              <a:ext uri="{FF2B5EF4-FFF2-40B4-BE49-F238E27FC236}">
                <a16:creationId xmlns:a16="http://schemas.microsoft.com/office/drawing/2014/main" id="{642B582A-055F-4BFF-40CE-CD3843E6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29685"/>
            <a:ext cx="5628018" cy="31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D886-4238-DB07-3B6E-312777F3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63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124B-5AA6-FE04-6AD5-055D2A4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D7B19-CFF2-65AA-BDCD-4952F52A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12</a:t>
            </a:fld>
            <a:endParaRPr lang="en-GB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83DBED-8E56-E8D1-D4AF-381821F92A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9696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1-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Construire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modèle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capable de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détecter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défaillances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printheads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 Exploiter deux types de données : images des motifs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imprimées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ignaux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acoustiques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printheads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3-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Possibilité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suivre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l’état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vie de la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temps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réels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A523C-B985-4EE6-1EAC-FA574A1BCAE3}"/>
              </a:ext>
            </a:extLst>
          </p:cNvPr>
          <p:cNvSpPr txBox="1"/>
          <p:nvPr/>
        </p:nvSpPr>
        <p:spPr>
          <a:xfrm>
            <a:off x="838200" y="3339417"/>
            <a:ext cx="9468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Sous-objectifs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1- Classifier l’état des buses via les images imprimées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2- Classifier l’état des buses via les signaux acoustiques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3- Comparer et combiner les approches pour améliorer la détection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4- Explorer l’analyse temporelle pour suivre l’évolution de la performance des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printheads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92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A5DF0-E05B-58F7-EC28-C76986053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31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0769E-6026-8610-1D83-4F508F2F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Données disponibles et ressources</a:t>
            </a:r>
          </a:p>
        </p:txBody>
      </p:sp>
      <p:grpSp>
        <p:nvGrpSpPr>
          <p:cNvPr id="5134" name="Group 51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35" name="Rectangle 51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6" name="Rectangle 51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7" name="Rectangle 51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7208A-165F-F981-4B7B-BC10EBFD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1" name="Rectangle 5140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7" name="Picture 7" descr="Surfing the Waves of Inkjet - WhatTheyThink">
            <a:extLst>
              <a:ext uri="{FF2B5EF4-FFF2-40B4-BE49-F238E27FC236}">
                <a16:creationId xmlns:a16="http://schemas.microsoft.com/office/drawing/2014/main" id="{1F0AEF6E-92A6-6654-28DE-2D48BA41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4041" y="471748"/>
            <a:ext cx="3325090" cy="25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kjet printer types | IJP Central | KEYENCE America">
            <a:extLst>
              <a:ext uri="{FF2B5EF4-FFF2-40B4-BE49-F238E27FC236}">
                <a16:creationId xmlns:a16="http://schemas.microsoft.com/office/drawing/2014/main" id="{84444A19-D7A3-65E2-8BE7-235273AB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0492" y="3676230"/>
            <a:ext cx="3532189" cy="25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5C4AA-70F2-628A-B294-54C5F4E8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512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D258-D13B-5C01-1AD1-88D0D49F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Données disponibles et ressources</a:t>
            </a:r>
          </a:p>
        </p:txBody>
      </p:sp>
      <p:grpSp>
        <p:nvGrpSpPr>
          <p:cNvPr id="5132" name="Group 51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33" name="Rectangle 51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4" name="Rectangle 51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Rectangle 51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93651-4113-5F45-F5E0-4146B9DC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 descr="Basics of acoustic signals data: (a) time-series waveform (amplitude)... |  Download Scientific Diagram">
            <a:extLst>
              <a:ext uri="{FF2B5EF4-FFF2-40B4-BE49-F238E27FC236}">
                <a16:creationId xmlns:a16="http://schemas.microsoft.com/office/drawing/2014/main" id="{F08C4C4D-86FA-00A2-8CEB-206EC8993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r="19124" b="45938"/>
          <a:stretch>
            <a:fillRect/>
          </a:stretch>
        </p:blipFill>
        <p:spPr bwMode="auto">
          <a:xfrm>
            <a:off x="7114162" y="644996"/>
            <a:ext cx="4324849" cy="220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Basics of acoustic signals data: (a) time-series waveform (amplitude)... |  Download Scientific Diagram">
            <a:extLst>
              <a:ext uri="{FF2B5EF4-FFF2-40B4-BE49-F238E27FC236}">
                <a16:creationId xmlns:a16="http://schemas.microsoft.com/office/drawing/2014/main" id="{7038955A-37E1-4FFF-E8CA-34E44C511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97" r="51904"/>
          <a:stretch>
            <a:fillRect/>
          </a:stretch>
        </p:blipFill>
        <p:spPr bwMode="auto">
          <a:xfrm>
            <a:off x="7271146" y="3676230"/>
            <a:ext cx="4010881" cy="25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5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A181D-06F4-667C-68CB-62D3F731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/>
              <a:t>Données disponibles et ressources</a:t>
            </a:r>
          </a:p>
        </p:txBody>
      </p:sp>
      <p:grpSp>
        <p:nvGrpSpPr>
          <p:cNvPr id="5130" name="Group 51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2" name="Rectangle 51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4" name="Rectangle 51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0FB6BC3-C2B6-9D7A-D16A-3FC376491E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 </a:t>
            </a:r>
            <a:r>
              <a:rPr kumimoji="0" lang="en-US" altLang="en-US" sz="2000" b="1" i="0" u="sng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existant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Images (nozzle patterns)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Time series acoustics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Particularité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Multiples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têtes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d’impression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Différentes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How to Maintain and Clean UV Curable Printheads | Ink Tank">
            <a:extLst>
              <a:ext uri="{FF2B5EF4-FFF2-40B4-BE49-F238E27FC236}">
                <a16:creationId xmlns:a16="http://schemas.microsoft.com/office/drawing/2014/main" id="{EFAE05F1-D9C8-6226-3BE2-9730AB2B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" b="-16"/>
          <a:stretch>
            <a:fillRect/>
          </a:stretch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007E4-C71E-CF51-E32F-4E122EA1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8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69101-9051-C6B8-4E4D-7EEAD643A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5B44A-49DF-A891-66C9-449B3BC4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GB" sz="3700"/>
              <a:t>Données disponibles et ressources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91E2B66D-C727-FE67-80A5-8E57D76C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D5802-7BD0-4EB2-F080-5DCDEA51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78"/>
          <a:stretch>
            <a:fillRect/>
          </a:stretch>
        </p:blipFill>
        <p:spPr>
          <a:xfrm>
            <a:off x="1369465" y="2608833"/>
            <a:ext cx="4412783" cy="2192956"/>
          </a:xfrm>
          <a:prstGeom prst="rect">
            <a:avLst/>
          </a:prstGeom>
        </p:spPr>
      </p:pic>
      <p:pic>
        <p:nvPicPr>
          <p:cNvPr id="2052" name="Picture 4" descr="Suppression and Utilization of Satellite Droplets for Inkjet Printing: A Review">
            <a:extLst>
              <a:ext uri="{FF2B5EF4-FFF2-40B4-BE49-F238E27FC236}">
                <a16:creationId xmlns:a16="http://schemas.microsoft.com/office/drawing/2014/main" id="{17BFEAD7-8389-8785-F3F9-EE29096A2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 b="65552"/>
          <a:stretch>
            <a:fillRect/>
          </a:stretch>
        </p:blipFill>
        <p:spPr bwMode="auto">
          <a:xfrm>
            <a:off x="589424" y="4801789"/>
            <a:ext cx="7144694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zzle dropout or deflection are not resolved in the test print  | About trouble | FAQ | MIMAKI">
            <a:extLst>
              <a:ext uri="{FF2B5EF4-FFF2-40B4-BE49-F238E27FC236}">
                <a16:creationId xmlns:a16="http://schemas.microsoft.com/office/drawing/2014/main" id="{543DC3F4-17A9-6E01-0039-24D8794C6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5"/>
          <a:stretch>
            <a:fillRect/>
          </a:stretch>
        </p:blipFill>
        <p:spPr bwMode="auto">
          <a:xfrm>
            <a:off x="7467446" y="2942704"/>
            <a:ext cx="3347561" cy="32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F0A9B-023F-BBED-7C4B-C239D7CA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7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FEB65-6AC4-65CD-4876-56E216E9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/>
              <a:t>Méthodologie envisagée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BBAC-968F-3D53-A8FB-44E691B85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Prétraitement : 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nettoyage, normalisation des données</a:t>
            </a:r>
          </a:p>
          <a:p>
            <a:pPr marL="0" indent="0">
              <a:buNone/>
            </a:pPr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</a:p>
          <a:p>
            <a:pPr marL="0" indent="0">
              <a:buNone/>
            </a:pPr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Approches ML possibles :</a:t>
            </a:r>
          </a:p>
          <a:p>
            <a:pPr marL="457200" lvl="1" indent="0"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CNNs pour images</a:t>
            </a:r>
          </a:p>
          <a:p>
            <a:pPr marL="457200" lvl="1" indent="0">
              <a:buNone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RNN / LSTM / 1D-CNN pour signaux acoustiques</a:t>
            </a:r>
          </a:p>
          <a:p>
            <a:pPr marL="0" indent="0">
              <a:buNone/>
            </a:pPr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Évaluation des modèles : </a:t>
            </a:r>
            <a: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  <a:t>accuracy, F1-score,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77F9E-F163-C14D-AD6D-893B2332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96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C68B0-9709-B098-7610-2FCFAB654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9EBDA-B7B1-467D-6CCD-AD7F2DE6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Méthodologie envisagée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6C711-B8F3-AB67-E073-770B2BDC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2494419"/>
            <a:ext cx="7608304" cy="19401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1477-C255-209D-99D0-C1182EDF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28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B3271-F062-EA3D-72D8-10B0CDF3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9B27E-1E63-75F9-7F94-F4957B35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Méthodologie envisagée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epLabv3 &amp; DeepLabv3+ The Ultimate PyTorch Guide">
            <a:extLst>
              <a:ext uri="{FF2B5EF4-FFF2-40B4-BE49-F238E27FC236}">
                <a16:creationId xmlns:a16="http://schemas.microsoft.com/office/drawing/2014/main" id="{F77D1E07-3AEC-2516-0E14-ECC34CD8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2251905"/>
            <a:ext cx="7608304" cy="24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7AD5E-10CA-B3E3-B4C7-A6811D21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5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29610-0DF5-D2FC-300B-FA8555E1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Expérience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préalable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3" name="Rectangle 82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Rectangle 82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F95A0D09-915A-0414-1420-266D804D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551983"/>
            <a:ext cx="5536001" cy="369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C0386-F09D-8698-012F-9DBD8C9A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7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6751E-DD67-53A2-CC65-41D8A66C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282FF83-8A85-4400-814A-617C38FD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BF549-BE9E-C340-B906-B6DF8EBD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7364"/>
            <a:ext cx="5885506" cy="2712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Méthodologie envisagée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03868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9414" y="232757"/>
            <a:ext cx="3765762" cy="6259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BDA07-5D42-5B7C-CF71-76570321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99" y="776251"/>
            <a:ext cx="2305564" cy="1822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2534B-704F-3D5D-C485-EA9509C1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012" y="776251"/>
            <a:ext cx="2519992" cy="1822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1C6BA-694E-A271-B928-87AEFCA2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45" y="2831502"/>
            <a:ext cx="5617945" cy="24859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A1740-B119-8FE0-FFCE-3A5F791D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75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36EE1E-6EB6-9AAA-880C-7BF9087A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Méthodologie envisagée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D7F7-80E1-B6FE-5857-1D7141D8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 de cnn ou de rnn, que du machine learning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0693C-2611-6E34-E348-436D1FCC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67F0D4-3DC1-EE0D-5AD6-6691F83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83" y="1220463"/>
            <a:ext cx="4478020" cy="405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AFE57F-A508-F802-F97B-C95162D5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67" y="1248240"/>
            <a:ext cx="3989610" cy="1758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A7A22-B3E8-3F2D-FB0F-39C48FC5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434"/>
          <a:stretch>
            <a:fillRect/>
          </a:stretch>
        </p:blipFill>
        <p:spPr>
          <a:xfrm>
            <a:off x="454467" y="3338814"/>
            <a:ext cx="3927116" cy="12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E3B8-6E1D-A461-142E-0DE9C446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Timeline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DC6DA-E148-62F5-F74E-09C4B4C4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 descr="A diagram of a project&#10;&#10;AI-generated content may be incorrect.">
            <a:extLst>
              <a:ext uri="{FF2B5EF4-FFF2-40B4-BE49-F238E27FC236}">
                <a16:creationId xmlns:a16="http://schemas.microsoft.com/office/drawing/2014/main" id="{293CBD12-2E20-DFE5-912B-A65E49CD8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6" r="22526"/>
          <a:stretch>
            <a:fillRect/>
          </a:stretch>
        </p:blipFill>
        <p:spPr>
          <a:xfrm>
            <a:off x="1884420" y="1930557"/>
            <a:ext cx="8423159" cy="41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8858-6A81-9D7D-C75F-4A482F22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5400"/>
              <a:t>Collaboration et next steps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0E4D35-4F28-FB59-6135-99ACD801DC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Besoins 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accès dataset (données labélisés? </a:t>
            </a:r>
            <a:r>
              <a:rPr lang="en-US" altLang="en-US" sz="2400">
                <a:latin typeface="Arial" panose="020B0604020202020204" pitchFamily="34" charset="0"/>
              </a:rPr>
              <a:t>Images issus d’impression 2D ou 3D, multiple nozzles?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>
                <a:latin typeface="Arial" panose="020B0604020202020204" pitchFamily="34" charset="0"/>
              </a:rPr>
              <a:t>autres données?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  <a:endParaRPr lang="en-US" altLang="en-US" sz="240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Organisation 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réunions avec encadrants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Étape suivante 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validation des livrables attendus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2F81F-EB38-9EAB-7B7E-FF2BA3F6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13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C124-D717-5D25-915C-F21905AD7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CH" sz="2000"/>
          </a:p>
          <a:p>
            <a:pPr marL="0" indent="0">
              <a:buNone/>
            </a:pPr>
            <a:endParaRPr lang="en-GB" sz="2000" b="1"/>
          </a:p>
          <a:p>
            <a:pPr marL="0" indent="0">
              <a:buNone/>
            </a:pPr>
            <a:r>
              <a:rPr lang="en-GB" sz="2000" b="1"/>
              <a:t>Merci pour votre écoute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5692C-BE1D-67A7-8BBF-475E2FE7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52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2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AD0FF-8CA1-68E7-59E4-682A9F1C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DF9AE-132A-6E87-DF9F-AFD21C34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3700"/>
              <a:t>Expérience préalable (projet PI)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8F31A-01CF-8DBD-9BBB-17C35C2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Analyse de vis à billes de Micro5 : signaux avant et après maintenance</a:t>
            </a:r>
          </a:p>
          <a:p>
            <a:pPr marL="0" indent="0">
              <a:buNone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Développement d’outils de détection d’anomalies</a:t>
            </a:r>
          </a:p>
          <a:p>
            <a:pPr marL="0" indent="0">
              <a:buNone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Mise en place d’indicateurs de performance mécanique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CF8B1505-176D-4B0B-173D-1556EFA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034" r="4" b="4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1CA81-D5C1-13A9-7CF7-02355DC7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metal ball bearing with a square center&#10;&#10;AI-generated content may be incorrect.">
            <a:extLst>
              <a:ext uri="{FF2B5EF4-FFF2-40B4-BE49-F238E27FC236}">
                <a16:creationId xmlns:a16="http://schemas.microsoft.com/office/drawing/2014/main" id="{F872431F-0B70-0835-B46E-8F506739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0" r="1" b="521"/>
          <a:stretch>
            <a:fillRect/>
          </a:stretch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D681A-AD04-00A3-395C-2DC43D3A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8AE15-3C20-D449-3CC6-6C302867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Modèle: analyse des données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61C00590-0B84-8E4D-27D9-6445509AE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r="2" b="2"/>
          <a:stretch>
            <a:fillRect/>
          </a:stretch>
        </p:blipFill>
        <p:spPr bwMode="auto">
          <a:xfrm>
            <a:off x="4765041" y="1963829"/>
            <a:ext cx="6930136" cy="293199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368E-C949-13A7-7F9A-B92BFFB6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181E8-B868-E715-23AC-830CE3EB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5BEEB-4E86-360E-2989-5B5A4F5C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Modèle</a:t>
            </a:r>
            <a:r>
              <a:rPr lang="en-US" sz="5200" dirty="0"/>
              <a:t>: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87DE1-9701-A791-90D8-D00F5150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graph with red lines&#10;&#10;AI-generated content may be incorrect.">
            <a:extLst>
              <a:ext uri="{FF2B5EF4-FFF2-40B4-BE49-F238E27FC236}">
                <a16:creationId xmlns:a16="http://schemas.microsoft.com/office/drawing/2014/main" id="{614FD490-8A27-4D0D-B6CF-3B2C5548B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180" y="1603801"/>
            <a:ext cx="5818514" cy="1992840"/>
          </a:xfrm>
          <a:prstGeom prst="rect">
            <a:avLst/>
          </a:prstGeom>
          <a:noFill/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DE6DC74D-A70C-87D1-0148-3B37432A6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6410" y="1471721"/>
            <a:ext cx="4026394" cy="2687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42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5D54-1483-56FE-7991-D679D8F16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6EDD-00C6-A7C8-0334-88E7AEC7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Modèle</a:t>
            </a:r>
            <a:r>
              <a:rPr lang="en-GB" dirty="0"/>
              <a:t>: </a:t>
            </a:r>
            <a:r>
              <a:rPr lang="en-GB" dirty="0" err="1"/>
              <a:t>entrainement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DB12B-B69E-F148-9E66-22F59B0C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2" descr="Accelerating Random Forests Up to 45x Using cuML | NVIDIA Technical Blog">
            <a:extLst>
              <a:ext uri="{FF2B5EF4-FFF2-40B4-BE49-F238E27FC236}">
                <a16:creationId xmlns:a16="http://schemas.microsoft.com/office/drawing/2014/main" id="{ACCEFBAD-4DAE-32B5-99DA-CE5BE66B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1"/>
          <a:stretch>
            <a:fillRect/>
          </a:stretch>
        </p:blipFill>
        <p:spPr bwMode="auto">
          <a:xfrm>
            <a:off x="835742" y="1920396"/>
            <a:ext cx="5260258" cy="214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Generated image">
            <a:extLst>
              <a:ext uri="{FF2B5EF4-FFF2-40B4-BE49-F238E27FC236}">
                <a16:creationId xmlns:a16="http://schemas.microsoft.com/office/drawing/2014/main" id="{29DC2649-0551-E6CA-397F-B07DB8C3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28" y="1690688"/>
            <a:ext cx="4587301" cy="305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B77E1-A32E-7F68-15C5-912ECFC716B0}"/>
              </a:ext>
            </a:extLst>
          </p:cNvPr>
          <p:cNvSpPr txBox="1"/>
          <p:nvPr/>
        </p:nvSpPr>
        <p:spPr>
          <a:xfrm>
            <a:off x="631770" y="4516932"/>
            <a:ext cx="566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= </a:t>
            </a:r>
            <a:r>
              <a:rPr lang="en-GB" err="1"/>
              <a:t>RandomForestClassifier</a:t>
            </a:r>
            <a:r>
              <a:rPr lang="en-GB"/>
              <a:t> (</a:t>
            </a:r>
            <a:r>
              <a:rPr lang="en-GB" err="1"/>
              <a:t>random_state</a:t>
            </a:r>
            <a:r>
              <a:rPr lang="en-GB"/>
              <a:t>=42)</a:t>
            </a:r>
          </a:p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7F609-4494-1425-83AA-77B858EE3B6A}"/>
              </a:ext>
            </a:extLst>
          </p:cNvPr>
          <p:cNvSpPr txBox="1"/>
          <p:nvPr/>
        </p:nvSpPr>
        <p:spPr>
          <a:xfrm>
            <a:off x="1294013" y="5163263"/>
            <a:ext cx="370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/>
              <a:t>OUTPUT:</a:t>
            </a:r>
            <a:r>
              <a:rPr lang="fr-CH"/>
              <a:t> probabilité d’appartenance à la classe «1»</a:t>
            </a:r>
            <a:endParaRPr lang="en-GB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A4CA2-DE11-05E5-CAB7-6B212506CA29}"/>
              </a:ext>
            </a:extLst>
          </p:cNvPr>
          <p:cNvSpPr txBox="1"/>
          <p:nvPr/>
        </p:nvSpPr>
        <p:spPr>
          <a:xfrm>
            <a:off x="6755928" y="4840097"/>
            <a:ext cx="470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Labélisation des vecteurs:</a:t>
            </a:r>
          </a:p>
          <a:p>
            <a:r>
              <a:rPr lang="fr-CH"/>
              <a:t>«0» : issue des fichiers avant intervention</a:t>
            </a:r>
          </a:p>
          <a:p>
            <a:r>
              <a:rPr lang="fr-CH"/>
              <a:t>«1» : issue des fichiers après intervention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2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D84CD-A8B7-F162-4A42-2553DD60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60BC0-E380-47EB-C624-92798D6F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Modèle: interface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01D17C-F995-3B7D-1B63-9F20BBA16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53"/>
          <a:stretch>
            <a:fillRect/>
          </a:stretch>
        </p:blipFill>
        <p:spPr>
          <a:xfrm>
            <a:off x="5946046" y="666728"/>
            <a:ext cx="5488892" cy="5465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925BD-4483-BACE-9DA0-F4BA230C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DC109-8325-2A50-5A6B-200A3B98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Modèle: résultat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DD1FC-8A85-EC67-F09E-BF9A7BA6C40E}"/>
              </a:ext>
            </a:extLst>
          </p:cNvPr>
          <p:cNvSpPr txBox="1"/>
          <p:nvPr/>
        </p:nvSpPr>
        <p:spPr>
          <a:xfrm>
            <a:off x="1060232" y="4984740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/>
              <a:t>Entrainement: </a:t>
            </a:r>
            <a:r>
              <a:rPr lang="en-US" sz="2000"/>
              <a:t>1,3 et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D5946-3A39-0762-0CEE-2BABB13F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4143" y="1052443"/>
            <a:ext cx="8917409" cy="29204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C0DB-87B2-28A1-284B-BA7B45E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7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815F8-6C51-B06F-42EE-59142DBA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8C312-28B6-1C03-E76B-F2D733EB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B58A2-207C-3394-F6EC-445C89AB5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0DD867-4D6B-39AC-E491-AABA5B362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1C194A-24E6-D489-E932-32EA1A682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06D9ABA-BA0E-5A10-E598-4E6EA35DD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0AAC5-4331-61C9-3F17-57FA036D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Modèle: résultat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CA48B-51E9-B70A-3BD4-A493BF5DEE50}"/>
              </a:ext>
            </a:extLst>
          </p:cNvPr>
          <p:cNvSpPr txBox="1"/>
          <p:nvPr/>
        </p:nvSpPr>
        <p:spPr>
          <a:xfrm>
            <a:off x="1060232" y="4984740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/>
              <a:t>Entrainement: </a:t>
            </a:r>
            <a:r>
              <a:rPr lang="en-US" sz="2000"/>
              <a:t>1,3 et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BA64A-C7A8-C4A8-C72E-EE3FB729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A0E8E-8939-8674-4009-24F23A4CF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" r="1542"/>
          <a:stretch/>
        </p:blipFill>
        <p:spPr bwMode="auto">
          <a:xfrm>
            <a:off x="1668360" y="1129867"/>
            <a:ext cx="8855280" cy="29208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921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459</Words>
  <Application>Microsoft Office PowerPoint</Application>
  <PresentationFormat>Widescreen</PresentationFormat>
  <Paragraphs>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Predictive maintenance using ML for printheads</vt:lpstr>
      <vt:lpstr>Expérience préalable</vt:lpstr>
      <vt:lpstr>Expérience préalable (projet PI)</vt:lpstr>
      <vt:lpstr>Modèle: analyse des données</vt:lpstr>
      <vt:lpstr>Modèle: dataset</vt:lpstr>
      <vt:lpstr>Modèle: entrainement</vt:lpstr>
      <vt:lpstr>Modèle: interface</vt:lpstr>
      <vt:lpstr>Modèle: résultat</vt:lpstr>
      <vt:lpstr>Modèle: résultat</vt:lpstr>
      <vt:lpstr>Contexte</vt:lpstr>
      <vt:lpstr>Problématique</vt:lpstr>
      <vt:lpstr>Objectif</vt:lpstr>
      <vt:lpstr>Données disponibles et ressources</vt:lpstr>
      <vt:lpstr>Données disponibles et ressources</vt:lpstr>
      <vt:lpstr>Données disponibles et ressources</vt:lpstr>
      <vt:lpstr>Données disponibles et ressources</vt:lpstr>
      <vt:lpstr>Méthodologie envisagée</vt:lpstr>
      <vt:lpstr>Méthodologie envisagée</vt:lpstr>
      <vt:lpstr>Méthodologie envisagée</vt:lpstr>
      <vt:lpstr>Méthodologie envisagée</vt:lpstr>
      <vt:lpstr>Méthodologie envisagée</vt:lpstr>
      <vt:lpstr>Timeline</vt:lpstr>
      <vt:lpstr>Collaboration et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Atallah Anthony</dc:creator>
  <cp:lastModifiedBy>Atallah Anthony</cp:lastModifiedBy>
  <cp:revision>22</cp:revision>
  <dcterms:created xsi:type="dcterms:W3CDTF">2025-08-30T15:21:43Z</dcterms:created>
  <dcterms:modified xsi:type="dcterms:W3CDTF">2025-09-17T10:29:15Z</dcterms:modified>
</cp:coreProperties>
</file>